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wmf" ContentType="image/x-wmf"/>
  <Override PartName="/ppt/notesSlides/notesSlide18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Default Extension="gif" ContentType="image/gif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notesSlides/notesSlide1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28"/>
  </p:notesMasterIdLst>
  <p:sldIdLst>
    <p:sldId id="256" r:id="rId2"/>
    <p:sldId id="258" r:id="rId3"/>
    <p:sldId id="260" r:id="rId4"/>
    <p:sldId id="261" r:id="rId5"/>
    <p:sldId id="262" r:id="rId6"/>
    <p:sldId id="259" r:id="rId7"/>
    <p:sldId id="263" r:id="rId8"/>
    <p:sldId id="264" r:id="rId9"/>
    <p:sldId id="265" r:id="rId10"/>
    <p:sldId id="267" r:id="rId11"/>
    <p:sldId id="281" r:id="rId12"/>
    <p:sldId id="282" r:id="rId13"/>
    <p:sldId id="268" r:id="rId14"/>
    <p:sldId id="277" r:id="rId15"/>
    <p:sldId id="278" r:id="rId16"/>
    <p:sldId id="279" r:id="rId17"/>
    <p:sldId id="280" r:id="rId18"/>
    <p:sldId id="269" r:id="rId19"/>
    <p:sldId id="266" r:id="rId20"/>
    <p:sldId id="270" r:id="rId21"/>
    <p:sldId id="271" r:id="rId22"/>
    <p:sldId id="272" r:id="rId23"/>
    <p:sldId id="273" r:id="rId24"/>
    <p:sldId id="274" r:id="rId25"/>
    <p:sldId id="275" r:id="rId26"/>
    <p:sldId id="283" r:id="rId27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18" d="100"/>
          <a:sy n="118" d="100"/>
        </p:scale>
        <p:origin x="-3354" y="-9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E6B243-34AD-4B93-A44B-17204B05F17F}" type="datetimeFigureOut">
              <a:rPr lang="fr-FR" smtClean="0"/>
              <a:pPr/>
              <a:t>23/02/2014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5C8E43-3153-4542-855A-07771408FA6D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33221764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5C8E43-3153-4542-855A-07771408FA6D}" type="slidenum">
              <a:rPr lang="fr-FR" smtClean="0"/>
              <a:pPr/>
              <a:t>7</a:t>
            </a:fld>
            <a:endParaRPr lang="fr-FR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5C8E43-3153-4542-855A-07771408FA6D}" type="slidenum">
              <a:rPr lang="fr-FR" smtClean="0"/>
              <a:pPr/>
              <a:t>16</a:t>
            </a:fld>
            <a:endParaRPr lang="fr-FR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5C8E43-3153-4542-855A-07771408FA6D}" type="slidenum">
              <a:rPr lang="fr-FR" smtClean="0"/>
              <a:pPr/>
              <a:t>17</a:t>
            </a:fld>
            <a:endParaRPr lang="fr-FR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5C8E43-3153-4542-855A-07771408FA6D}" type="slidenum">
              <a:rPr lang="fr-FR" smtClean="0"/>
              <a:pPr/>
              <a:t>18</a:t>
            </a:fld>
            <a:endParaRPr lang="fr-FR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5C8E43-3153-4542-855A-07771408FA6D}" type="slidenum">
              <a:rPr lang="fr-FR" smtClean="0"/>
              <a:pPr/>
              <a:t>19</a:t>
            </a:fld>
            <a:endParaRPr lang="fr-FR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5C8E43-3153-4542-855A-07771408FA6D}" type="slidenum">
              <a:rPr lang="fr-FR" smtClean="0"/>
              <a:pPr/>
              <a:t>20</a:t>
            </a:fld>
            <a:endParaRPr lang="fr-FR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5C8E43-3153-4542-855A-07771408FA6D}" type="slidenum">
              <a:rPr lang="fr-FR" smtClean="0"/>
              <a:pPr/>
              <a:t>21</a:t>
            </a:fld>
            <a:endParaRPr lang="fr-FR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5C8E43-3153-4542-855A-07771408FA6D}" type="slidenum">
              <a:rPr lang="fr-FR" smtClean="0"/>
              <a:pPr/>
              <a:t>22</a:t>
            </a:fld>
            <a:endParaRPr lang="fr-FR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5C8E43-3153-4542-855A-07771408FA6D}" type="slidenum">
              <a:rPr lang="fr-FR" smtClean="0"/>
              <a:pPr/>
              <a:t>23</a:t>
            </a:fld>
            <a:endParaRPr lang="fr-FR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5C8E43-3153-4542-855A-07771408FA6D}" type="slidenum">
              <a:rPr lang="fr-FR" smtClean="0"/>
              <a:pPr/>
              <a:t>24</a:t>
            </a:fld>
            <a:endParaRPr lang="fr-FR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5C8E43-3153-4542-855A-07771408FA6D}" type="slidenum">
              <a:rPr lang="fr-FR" smtClean="0"/>
              <a:pPr/>
              <a:t>25</a:t>
            </a:fld>
            <a:endParaRPr lang="fr-FR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5C8E43-3153-4542-855A-07771408FA6D}" type="slidenum">
              <a:rPr lang="fr-FR" smtClean="0"/>
              <a:pPr/>
              <a:t>8</a:t>
            </a:fld>
            <a:endParaRPr lang="fr-FR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5C8E43-3153-4542-855A-07771408FA6D}" type="slidenum">
              <a:rPr lang="fr-FR" smtClean="0"/>
              <a:pPr/>
              <a:t>9</a:t>
            </a:fld>
            <a:endParaRPr lang="fr-FR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5C8E43-3153-4542-855A-07771408FA6D}" type="slidenum">
              <a:rPr lang="fr-FR" smtClean="0"/>
              <a:pPr/>
              <a:t>10</a:t>
            </a:fld>
            <a:endParaRPr lang="fr-FR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5C8E43-3153-4542-855A-07771408FA6D}" type="slidenum">
              <a:rPr lang="fr-FR" smtClean="0"/>
              <a:pPr/>
              <a:t>11</a:t>
            </a:fld>
            <a:endParaRPr lang="fr-FR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5C8E43-3153-4542-855A-07771408FA6D}" type="slidenum">
              <a:rPr lang="fr-FR" smtClean="0"/>
              <a:pPr/>
              <a:t>12</a:t>
            </a:fld>
            <a:endParaRPr lang="fr-FR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5C8E43-3153-4542-855A-07771408FA6D}" type="slidenum">
              <a:rPr lang="fr-FR" smtClean="0"/>
              <a:pPr/>
              <a:t>13</a:t>
            </a:fld>
            <a:endParaRPr lang="fr-FR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5C8E43-3153-4542-855A-07771408FA6D}" type="slidenum">
              <a:rPr lang="fr-FR" smtClean="0"/>
              <a:pPr/>
              <a:t>14</a:t>
            </a:fld>
            <a:endParaRPr lang="fr-FR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5C8E43-3153-4542-855A-07771408FA6D}" type="slidenum">
              <a:rPr lang="fr-FR" smtClean="0"/>
              <a:pPr/>
              <a:t>15</a:t>
            </a:fld>
            <a:endParaRPr lang="fr-F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ctrTitle"/>
          </p:nvPr>
        </p:nvSpPr>
        <p:spPr>
          <a:xfrm>
            <a:off x="1219200" y="3886200"/>
            <a:ext cx="6858000" cy="990600"/>
          </a:xfrm>
        </p:spPr>
        <p:txBody>
          <a:bodyPr anchor="t" anchorCtr="0"/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9" name="Sous-titre 8"/>
          <p:cNvSpPr>
            <a:spLocks noGrp="1"/>
          </p:cNvSpPr>
          <p:nvPr>
            <p:ph type="subTitle" idx="1"/>
          </p:nvPr>
        </p:nvSpPr>
        <p:spPr>
          <a:xfrm>
            <a:off x="1219200" y="5124450"/>
            <a:ext cx="6858000" cy="53340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fr-FR" smtClean="0"/>
              <a:t>Cliquez pour modifier le style des sous-titres du masque</a:t>
            </a:r>
            <a:endParaRPr kumimoji="0" lang="en-US"/>
          </a:p>
        </p:txBody>
      </p:sp>
      <p:sp>
        <p:nvSpPr>
          <p:cNvPr id="28" name="Espace réservé de la date 27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>
            <a:lvl1pPr>
              <a:defRPr sz="1400"/>
            </a:lvl1pPr>
          </a:lstStyle>
          <a:p>
            <a:fld id="{0868DB44-431B-4270-8667-3228D84CE22E}" type="datetime1">
              <a:rPr lang="fr-FR" smtClean="0"/>
              <a:pPr/>
              <a:t>23/02/2014</a:t>
            </a:fld>
            <a:endParaRPr lang="fr-FR"/>
          </a:p>
        </p:txBody>
      </p:sp>
      <p:sp>
        <p:nvSpPr>
          <p:cNvPr id="17" name="Espace réservé du pied de page 16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/>
          <a:p>
            <a:r>
              <a:rPr lang="fr-FR" smtClean="0"/>
              <a:t>Hackaday Offline Password Keeper</a:t>
            </a:r>
            <a:endParaRPr lang="fr-FR"/>
          </a:p>
        </p:txBody>
      </p:sp>
      <p:sp>
        <p:nvSpPr>
          <p:cNvPr id="29" name="Espace réservé du numéro de diapositive 28"/>
          <p:cNvSpPr>
            <a:spLocks noGrp="1"/>
          </p:cNvSpPr>
          <p:nvPr>
            <p:ph type="sldNum" sz="quarter" idx="12"/>
          </p:nvPr>
        </p:nvSpPr>
        <p:spPr>
          <a:xfrm>
            <a:off x="1216152" y="6355080"/>
            <a:ext cx="1219200" cy="365760"/>
          </a:xfrm>
        </p:spPr>
        <p:txBody>
          <a:bodyPr/>
          <a:lstStyle/>
          <a:p>
            <a:fld id="{B1F15F01-DE5C-44F6-BC8C-D38F51BC7C19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21" name="Rectangle 20"/>
          <p:cNvSpPr/>
          <p:nvPr/>
        </p:nvSpPr>
        <p:spPr>
          <a:xfrm>
            <a:off x="904875" y="3648075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3" name="Rectangle 32"/>
          <p:cNvSpPr/>
          <p:nvPr/>
        </p:nvSpPr>
        <p:spPr>
          <a:xfrm>
            <a:off x="914400" y="5048250"/>
            <a:ext cx="7315200" cy="685800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Rectangle 21"/>
          <p:cNvSpPr/>
          <p:nvPr/>
        </p:nvSpPr>
        <p:spPr>
          <a:xfrm>
            <a:off x="904875" y="3648075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2" name="Rectangle 31"/>
          <p:cNvSpPr/>
          <p:nvPr/>
        </p:nvSpPr>
        <p:spPr>
          <a:xfrm>
            <a:off x="914400" y="5048250"/>
            <a:ext cx="228600" cy="68580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fr-FR" smtClean="0"/>
              <a:t>Cliquez pour modifier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F00A75-67EB-457F-BCC0-018739152A7E}" type="datetime1">
              <a:rPr lang="fr-FR" smtClean="0"/>
              <a:pPr/>
              <a:t>23/02/2014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Hackaday Offline Password Keeper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F15F01-DE5C-44F6-BC8C-D38F51BC7C19}" type="slidenum">
              <a:rPr lang="fr-FR" smtClean="0"/>
              <a:pPr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fr-FR" smtClean="0"/>
              <a:t>Cliquez pour modifier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CC1EE-ED7C-43B7-852A-8387A4250FF3}" type="datetime1">
              <a:rPr lang="fr-FR" smtClean="0"/>
              <a:pPr/>
              <a:t>23/02/2014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Hackaday Offline Password Keeper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F15F01-DE5C-44F6-BC8C-D38F51BC7C19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7" name="Connecteur droit 6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Triangle isocèle 7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Connecteur droit 8"/>
          <p:cNvSpPr>
            <a:spLocks noChangeShapeType="1"/>
          </p:cNvSpPr>
          <p:nvPr/>
        </p:nvSpPr>
        <p:spPr bwMode="auto">
          <a:xfrm rot="5400000">
            <a:off x="3629607" y="3201952"/>
            <a:ext cx="585216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47218-152B-4C50-93F1-0537B7ABCD90}" type="datetime1">
              <a:rPr lang="fr-FR" smtClean="0"/>
              <a:pPr/>
              <a:t>23/02/2014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Hackaday Offline Password Keeper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F15F01-DE5C-44F6-BC8C-D38F51BC7C19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8" name="Espace réservé du contenu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/>
          <a:p>
            <a:pPr lvl="0" eaLnBrk="1" latinLnBrk="0" hangingPunct="1"/>
            <a:r>
              <a:rPr lang="fr-FR" smtClean="0"/>
              <a:t>Cliquez pour modifier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219200" y="2971800"/>
            <a:ext cx="6858000" cy="1066800"/>
          </a:xfrm>
        </p:spPr>
        <p:txBody>
          <a:bodyPr anchor="t" anchorCtr="0"/>
          <a:lstStyle>
            <a:lvl1pPr algn="r">
              <a:buNone/>
              <a:defRPr sz="3200" b="0" cap="none" baseline="0"/>
            </a:lvl1pPr>
          </a:lstStyle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295400" y="4267200"/>
            <a:ext cx="6781800" cy="1143000"/>
          </a:xfrm>
        </p:spPr>
        <p:txBody>
          <a:bodyPr anchor="t" anchorCtr="0"/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fr-FR" smtClean="0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/>
          <a:p>
            <a:fld id="{94EA1700-DF22-4A73-81D9-110888681432}" type="datetime1">
              <a:rPr lang="fr-FR" smtClean="0"/>
              <a:pPr/>
              <a:t>23/02/2014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/>
          <a:p>
            <a:r>
              <a:rPr lang="fr-FR" smtClean="0"/>
              <a:t>Hackaday Offline Password Keeper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1069848" y="6355080"/>
            <a:ext cx="1520952" cy="365760"/>
          </a:xfrm>
        </p:spPr>
        <p:txBody>
          <a:bodyPr/>
          <a:lstStyle/>
          <a:p>
            <a:fld id="{B1F15F01-DE5C-44F6-BC8C-D38F51BC7C19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7" name="Rectangle 6"/>
          <p:cNvSpPr/>
          <p:nvPr/>
        </p:nvSpPr>
        <p:spPr>
          <a:xfrm>
            <a:off x="914400" y="2819400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914400" y="2819400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A47C6-7E2F-4629-BC2B-569A758BBB13}" type="datetime1">
              <a:rPr lang="fr-FR" smtClean="0"/>
              <a:pPr/>
              <a:t>23/02/2014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Hackaday Offline Password Keeper</a:t>
            </a:r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F15F01-DE5C-44F6-BC8C-D38F51BC7C19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9" name="Espace réservé du contenu 8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fr-FR" smtClean="0"/>
              <a:t>Cliquez pour modifier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11" name="Espace réservé du contenu 10"/>
          <p:cNvSpPr>
            <a:spLocks noGrp="1"/>
          </p:cNvSpPr>
          <p:nvPr>
            <p:ph sz="quarter" idx="2"/>
          </p:nvPr>
        </p:nvSpPr>
        <p:spPr>
          <a:xfrm>
            <a:off x="4632198" y="1216152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fr-FR" smtClean="0"/>
              <a:t>Cliquez pour modifier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285875"/>
            <a:ext cx="4040188" cy="685800"/>
          </a:xfrm>
          <a:noFill/>
          <a:ln>
            <a:noFill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fr-FR" smtClean="0"/>
              <a:t>Cliquez pour modifier les styles du texte du masque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3"/>
          </p:nvPr>
        </p:nvSpPr>
        <p:spPr>
          <a:xfrm>
            <a:off x="4648200" y="1295400"/>
            <a:ext cx="4041775" cy="685800"/>
          </a:xfrm>
          <a:noFill/>
          <a:ln>
            <a:noFill/>
          </a:ln>
        </p:spPr>
        <p:txBody>
          <a:bodyPr lIns="91440" anchor="b" anchorCtr="0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fr-FR" smtClean="0"/>
              <a:t>Cliquez pour modifier les styles du texte du masque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0F639-2429-41DC-860E-BA3996C62788}" type="datetime1">
              <a:rPr lang="fr-FR" smtClean="0"/>
              <a:pPr/>
              <a:t>23/02/2014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Hackaday Offline Password Keeper</a:t>
            </a:r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F15F01-DE5C-44F6-BC8C-D38F51BC7C19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11" name="Espace réservé du contenu 10"/>
          <p:cNvSpPr>
            <a:spLocks noGrp="1"/>
          </p:cNvSpPr>
          <p:nvPr>
            <p:ph sz="quarter" idx="2"/>
          </p:nvPr>
        </p:nvSpPr>
        <p:spPr>
          <a:xfrm>
            <a:off x="457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fr-FR" smtClean="0"/>
              <a:t>Cliquez pour modifier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13" name="Espace réservé du contenu 12"/>
          <p:cNvSpPr>
            <a:spLocks noGrp="1"/>
          </p:cNvSpPr>
          <p:nvPr>
            <p:ph sz="quarter" idx="4"/>
          </p:nvPr>
        </p:nvSpPr>
        <p:spPr>
          <a:xfrm>
            <a:off x="4648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fr-FR" smtClean="0"/>
              <a:t>Cliquez pour modifier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4B551C-0330-4CBF-9055-E952E8EC771E}" type="datetime1">
              <a:rPr lang="fr-FR" smtClean="0"/>
              <a:pPr/>
              <a:t>23/02/2014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Hackaday Offline Password Keeper</a:t>
            </a:r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F15F01-DE5C-44F6-BC8C-D38F51BC7C19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6" name="Triangle isocèle 5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06609-E8C2-4D16-A7B7-5FA1465B5AA4}" type="datetime1">
              <a:rPr lang="fr-FR" smtClean="0"/>
              <a:pPr/>
              <a:t>23/02/2014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Hackaday Offline Password Keeper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F15F01-DE5C-44F6-BC8C-D38F51BC7C19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5" name="Connecteur droit 4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Triangle isocèle 5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324600" y="304800"/>
            <a:ext cx="2514600" cy="838200"/>
          </a:xfrm>
        </p:spPr>
        <p:txBody>
          <a:bodyPr anchor="b" anchorCtr="0">
            <a:noAutofit/>
          </a:bodyPr>
          <a:lstStyle>
            <a:lvl1pPr algn="l">
              <a:buNone/>
              <a:defRPr sz="20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2"/>
          </p:nvPr>
        </p:nvSpPr>
        <p:spPr>
          <a:xfrm>
            <a:off x="6324600" y="1219200"/>
            <a:ext cx="2514600" cy="4843463"/>
          </a:xfrm>
        </p:spPr>
        <p:txBody>
          <a:bodyPr/>
          <a:lstStyle>
            <a:lvl1pPr marL="0" indent="0">
              <a:lnSpc>
                <a:spcPts val="22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E3548-32A8-4670-9C51-3FA47C1FD88B}" type="datetime1">
              <a:rPr lang="fr-FR" smtClean="0"/>
              <a:pPr/>
              <a:t>23/02/2014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Hackaday Offline Password Keeper</a:t>
            </a:r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F15F01-DE5C-44F6-BC8C-D38F51BC7C19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8" name="Connecteur droit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Connecteur droit 9"/>
          <p:cNvSpPr>
            <a:spLocks noChangeShapeType="1"/>
          </p:cNvSpPr>
          <p:nvPr/>
        </p:nvSpPr>
        <p:spPr bwMode="auto">
          <a:xfrm rot="5400000">
            <a:off x="3160645" y="3324225"/>
            <a:ext cx="603504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Triangle isocèle 8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Espace réservé du contenu 11"/>
          <p:cNvSpPr>
            <a:spLocks noGrp="1"/>
          </p:cNvSpPr>
          <p:nvPr>
            <p:ph sz="quarter" idx="1"/>
          </p:nvPr>
        </p:nvSpPr>
        <p:spPr>
          <a:xfrm>
            <a:off x="304800" y="304800"/>
            <a:ext cx="5715000" cy="5715000"/>
          </a:xfrm>
        </p:spPr>
        <p:txBody>
          <a:bodyPr/>
          <a:lstStyle/>
          <a:p>
            <a:pPr lvl="0" eaLnBrk="1" latinLnBrk="0" hangingPunct="1"/>
            <a:r>
              <a:rPr lang="fr-FR" smtClean="0"/>
              <a:t>Cliquez pour modifier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500856"/>
            <a:ext cx="8229600" cy="674688"/>
          </a:xfrm>
          <a:ln>
            <a:solidFill>
              <a:schemeClr val="accent1"/>
            </a:solidFill>
          </a:ln>
        </p:spPr>
        <p:txBody>
          <a:bodyPr lIns="274320" anchor="ctr"/>
          <a:lstStyle>
            <a:lvl1pPr algn="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457200" y="1905000"/>
            <a:ext cx="8229600" cy="4270248"/>
          </a:xfrm>
          <a:solidFill>
            <a:schemeClr val="tx1">
              <a:shade val="50000"/>
            </a:schemeClr>
          </a:solidFill>
          <a:ln>
            <a:noFill/>
          </a:ln>
          <a:effectLst/>
        </p:spPr>
        <p:txBody>
          <a:bodyPr/>
          <a:lstStyle>
            <a:lvl1pPr marL="0" indent="0">
              <a:spcBef>
                <a:spcPts val="600"/>
              </a:spcBef>
              <a:buNone/>
              <a:defRPr sz="3200"/>
            </a:lvl1pPr>
          </a:lstStyle>
          <a:p>
            <a:r>
              <a:rPr kumimoji="0" lang="fr-FR" smtClean="0"/>
              <a:t>Cliquez sur l'icône pour ajouter une image</a:t>
            </a:r>
            <a:endParaRPr kumimoji="0" lang="en-US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219200"/>
            <a:ext cx="8229600" cy="533400"/>
          </a:xfrm>
        </p:spPr>
        <p:txBody>
          <a:bodyPr anchor="ctr" anchorCtr="0"/>
          <a:lstStyle>
            <a:lvl1pPr marL="0" indent="0" algn="l">
              <a:buFontTx/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5CDE1-ABE7-4267-830E-0E4A8E7BC1E5}" type="datetime1">
              <a:rPr lang="fr-FR" smtClean="0"/>
              <a:pPr/>
              <a:t>23/02/2014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Hackaday Offline Password Keeper</a:t>
            </a:r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F15F01-DE5C-44F6-BC8C-D38F51BC7C19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8" name="Connecteur droit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Triangle isocèle 8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457200" y="500856"/>
            <a:ext cx="182880" cy="68580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Espace réservé du titre 2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prstGeom prst="rect">
            <a:avLst/>
          </a:prstGeom>
        </p:spPr>
        <p:txBody>
          <a:bodyPr vert="horz" anchor="b" anchorCtr="0">
            <a:normAutofit/>
          </a:bodyPr>
          <a:lstStyle/>
          <a:p>
            <a:r>
              <a:rPr kumimoji="0" lang="fr-FR" smtClean="0"/>
              <a:t>Cliquez pour modifier le style du titre</a:t>
            </a:r>
            <a:endParaRPr kumimoji="0" lang="en-US"/>
          </a:p>
        </p:txBody>
      </p:sp>
      <p:sp>
        <p:nvSpPr>
          <p:cNvPr id="13" name="Espace réservé du texte 12"/>
          <p:cNvSpPr>
            <a:spLocks noGrp="1"/>
          </p:cNvSpPr>
          <p:nvPr>
            <p:ph type="body" idx="1"/>
          </p:nvPr>
        </p:nvSpPr>
        <p:spPr>
          <a:xfrm>
            <a:off x="457200" y="1219200"/>
            <a:ext cx="8229600" cy="4910328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fr-FR" smtClean="0"/>
              <a:t>Cliquez pour modifier les styles du texte du masque</a:t>
            </a:r>
          </a:p>
          <a:p>
            <a:pPr lvl="1" eaLnBrk="1" latinLnBrk="0" hangingPunct="1"/>
            <a:r>
              <a:rPr kumimoji="0" lang="fr-FR" smtClean="0"/>
              <a:t>Deuxième niveau</a:t>
            </a:r>
          </a:p>
          <a:p>
            <a:pPr lvl="2" eaLnBrk="1" latinLnBrk="0" hangingPunct="1"/>
            <a:r>
              <a:rPr kumimoji="0" lang="fr-FR" smtClean="0"/>
              <a:t>Troisième niveau</a:t>
            </a:r>
          </a:p>
          <a:p>
            <a:pPr lvl="3" eaLnBrk="1" latinLnBrk="0" hangingPunct="1"/>
            <a:r>
              <a:rPr kumimoji="0" lang="fr-FR" smtClean="0"/>
              <a:t>Quatrième niveau</a:t>
            </a:r>
          </a:p>
          <a:p>
            <a:pPr lvl="4" eaLnBrk="1" latinLnBrk="0" hangingPunct="1"/>
            <a:r>
              <a:rPr kumimoji="0" lang="fr-FR" smtClean="0"/>
              <a:t>Cinquième niveau</a:t>
            </a:r>
            <a:endParaRPr kumimoji="0" lang="en-US"/>
          </a:p>
        </p:txBody>
      </p:sp>
      <p:sp>
        <p:nvSpPr>
          <p:cNvPr id="14" name="Espace réservé de la date 13"/>
          <p:cNvSpPr>
            <a:spLocks noGrp="1"/>
          </p:cNvSpPr>
          <p:nvPr>
            <p:ph type="dt" sz="half" idx="2"/>
          </p:nvPr>
        </p:nvSpPr>
        <p:spPr>
          <a:xfrm>
            <a:off x="6400800" y="6356350"/>
            <a:ext cx="2289048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48FB0E45-5E9F-4559-B46C-216D7AB5C6AE}" type="datetime1">
              <a:rPr lang="fr-FR" smtClean="0"/>
              <a:pPr/>
              <a:t>23/02/2014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3"/>
          </p:nvPr>
        </p:nvSpPr>
        <p:spPr>
          <a:xfrm>
            <a:off x="2898648" y="6356350"/>
            <a:ext cx="3505200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r>
              <a:rPr lang="fr-FR" smtClean="0"/>
              <a:t>Hackaday Offline Password Keeper</a:t>
            </a:r>
            <a:endParaRPr lang="fr-FR"/>
          </a:p>
        </p:txBody>
      </p:sp>
      <p:sp>
        <p:nvSpPr>
          <p:cNvPr id="23" name="Espace réservé du numéro de diapositive 22"/>
          <p:cNvSpPr>
            <a:spLocks noGrp="1"/>
          </p:cNvSpPr>
          <p:nvPr>
            <p:ph type="sldNum" sz="quarter" idx="4"/>
          </p:nvPr>
        </p:nvSpPr>
        <p:spPr>
          <a:xfrm>
            <a:off x="612648" y="6356350"/>
            <a:ext cx="19812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B1F15F01-DE5C-44F6-BC8C-D38F51BC7C19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28" name="Connecteur droit 2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9" name="Connecteur droit 28"/>
          <p:cNvSpPr>
            <a:spLocks noChangeShapeType="1"/>
          </p:cNvSpPr>
          <p:nvPr/>
        </p:nvSpPr>
        <p:spPr bwMode="auto">
          <a:xfrm>
            <a:off x="457200" y="1143000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Triangle isocèle 9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l" rtl="0" eaLnBrk="1" latinLnBrk="0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6000"/>
        <a:buFont typeface="Wingdings 3"/>
        <a:buChar char="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ts val="500"/>
        </a:spcBef>
        <a:buClr>
          <a:schemeClr val="accent2"/>
        </a:buClr>
        <a:buSzPct val="76000"/>
        <a:buFont typeface="Wingdings 3"/>
        <a:buChar char=""/>
        <a:defRPr kumimoji="0" sz="23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500"/>
        </a:spcBef>
        <a:buClr>
          <a:schemeClr val="bg1">
            <a:shade val="50000"/>
          </a:schemeClr>
        </a:buClr>
        <a:buSzPct val="76000"/>
        <a:buFont typeface="Wingdings 3"/>
        <a:buChar char="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400"/>
        </a:spcBef>
        <a:buClr>
          <a:schemeClr val="accent2">
            <a:shade val="75000"/>
          </a:schemeClr>
        </a:buClr>
        <a:buSzPct val="70000"/>
        <a:buFont typeface="Wingdings"/>
        <a:buChar char="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00"/>
        </a:spcBef>
        <a:buClr>
          <a:schemeClr val="accent2"/>
        </a:buClr>
        <a:buSzPct val="70000"/>
        <a:buFont typeface="Wingdings"/>
        <a:buChar char="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0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0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jpeg"/><Relationship Id="rId7" Type="http://schemas.openxmlformats.org/officeDocument/2006/relationships/image" Target="../media/image8.jpeg"/><Relationship Id="rId2" Type="http://schemas.openxmlformats.org/officeDocument/2006/relationships/hyperlink" Target="http://www.limpkin.fr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Hackaday Community Offline Password Keeper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 smtClean="0"/>
              <a:t>Mathieu Stephan – 19/02/2014</a:t>
            </a:r>
          </a:p>
          <a:p>
            <a:endParaRPr lang="fr-FR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would the device work ?</a:t>
            </a:r>
            <a:endParaRPr lang="en-US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smtClean="0"/>
              <a:t>Hackaday Offline Password Keeper</a:t>
            </a:r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F15F01-DE5C-44F6-BC8C-D38F51BC7C19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6" name="Picture 2" descr="C:\Program Files (x86)\Microsoft Office\MEDIA\CAGCAT10\j0285750.wm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flipH="1">
            <a:off x="179512" y="2060850"/>
            <a:ext cx="2448272" cy="1545259"/>
          </a:xfrm>
          <a:prstGeom prst="rect">
            <a:avLst/>
          </a:prstGeom>
          <a:noFill/>
        </p:spPr>
      </p:pic>
      <p:sp>
        <p:nvSpPr>
          <p:cNvPr id="7" name="Double flèche horizontale 6"/>
          <p:cNvSpPr/>
          <p:nvPr/>
        </p:nvSpPr>
        <p:spPr>
          <a:xfrm>
            <a:off x="2627784" y="2492896"/>
            <a:ext cx="1440160" cy="504056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USB HID</a:t>
            </a:r>
            <a:endParaRPr lang="en-US"/>
          </a:p>
        </p:txBody>
      </p:sp>
      <p:sp>
        <p:nvSpPr>
          <p:cNvPr id="8" name="Rectangle à coins arrondis 7"/>
          <p:cNvSpPr/>
          <p:nvPr/>
        </p:nvSpPr>
        <p:spPr>
          <a:xfrm>
            <a:off x="4211960" y="1628800"/>
            <a:ext cx="4536504" cy="2160240"/>
          </a:xfrm>
          <a:prstGeom prst="round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e 14"/>
          <p:cNvGrpSpPr/>
          <p:nvPr/>
        </p:nvGrpSpPr>
        <p:grpSpPr>
          <a:xfrm>
            <a:off x="4957532" y="3933056"/>
            <a:ext cx="3024336" cy="1728192"/>
            <a:chOff x="4957532" y="3933056"/>
            <a:chExt cx="3024336" cy="1728192"/>
          </a:xfrm>
        </p:grpSpPr>
        <p:sp>
          <p:nvSpPr>
            <p:cNvPr id="10" name="Double flèche horizontale 9"/>
            <p:cNvSpPr/>
            <p:nvPr/>
          </p:nvSpPr>
          <p:spPr>
            <a:xfrm rot="16200000">
              <a:off x="6030162" y="4131078"/>
              <a:ext cx="900100" cy="504056"/>
            </a:xfrm>
            <a:prstGeom prst="left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à coins arrondis 10"/>
            <p:cNvSpPr/>
            <p:nvPr/>
          </p:nvSpPr>
          <p:spPr>
            <a:xfrm>
              <a:off x="4957532" y="4941168"/>
              <a:ext cx="3024336" cy="720080"/>
            </a:xfrm>
            <a:prstGeom prst="round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smtClean="0"/>
                <a:t>Smart card</a:t>
              </a:r>
              <a:endParaRPr lang="en-US" sz="3200"/>
            </a:p>
          </p:txBody>
        </p:sp>
      </p:grpSp>
      <p:sp>
        <p:nvSpPr>
          <p:cNvPr id="12" name="ZoneTexte 11"/>
          <p:cNvSpPr txBox="1"/>
          <p:nvPr/>
        </p:nvSpPr>
        <p:spPr>
          <a:xfrm>
            <a:off x="2699792" y="2132857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ebay.com</a:t>
            </a:r>
            <a:endParaRPr lang="en-US"/>
          </a:p>
        </p:txBody>
      </p:sp>
      <p:sp>
        <p:nvSpPr>
          <p:cNvPr id="13" name="ZoneTexte 12"/>
          <p:cNvSpPr txBox="1"/>
          <p:nvPr/>
        </p:nvSpPr>
        <p:spPr>
          <a:xfrm>
            <a:off x="4211960" y="1628801"/>
            <a:ext cx="4512465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smtClean="0">
                <a:latin typeface="Arial" pitchFamily="34" charset="0"/>
                <a:cs typeface="Arial" pitchFamily="34" charset="0"/>
              </a:rPr>
              <a:t>ebay.com credentials ?</a:t>
            </a:r>
          </a:p>
          <a:p>
            <a:pPr algn="ctr"/>
            <a:r>
              <a:rPr lang="en-US" sz="2200" smtClean="0">
                <a:latin typeface="Arial" pitchFamily="34" charset="0"/>
                <a:cs typeface="Arial" pitchFamily="34" charset="0"/>
              </a:rPr>
              <a:t>enter pin code</a:t>
            </a:r>
          </a:p>
          <a:p>
            <a:pPr algn="ctr"/>
            <a:r>
              <a:rPr lang="en-US" sz="2200" smtClean="0">
                <a:latin typeface="Arial" pitchFamily="34" charset="0"/>
                <a:cs typeface="Arial" pitchFamily="34" charset="0"/>
              </a:rPr>
              <a:t>checking &amp; fetching AES key…</a:t>
            </a:r>
          </a:p>
          <a:p>
            <a:pPr algn="ctr"/>
            <a:r>
              <a:rPr lang="en-US" sz="2200" smtClean="0">
                <a:latin typeface="Arial" pitchFamily="34" charset="0"/>
                <a:cs typeface="Arial" pitchFamily="34" charset="0"/>
              </a:rPr>
              <a:t>fetching encrypted password…</a:t>
            </a:r>
          </a:p>
          <a:p>
            <a:pPr algn="ctr"/>
            <a:r>
              <a:rPr lang="en-US" sz="2200" smtClean="0">
                <a:latin typeface="Arial" pitchFamily="34" charset="0"/>
                <a:cs typeface="Arial" pitchFamily="34" charset="0"/>
              </a:rPr>
              <a:t>decrypting password…</a:t>
            </a:r>
          </a:p>
          <a:p>
            <a:pPr algn="ctr"/>
            <a:r>
              <a:rPr lang="en-US" sz="2200" smtClean="0">
                <a:latin typeface="Arial" pitchFamily="34" charset="0"/>
                <a:cs typeface="Arial" pitchFamily="34" charset="0"/>
              </a:rPr>
              <a:t>typing password…</a:t>
            </a:r>
            <a:endParaRPr lang="en-US" sz="2200"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1907705" y="4509122"/>
            <a:ext cx="1544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(simplified)</a:t>
            </a:r>
            <a:endParaRPr lang="en-US" sz="240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Easy attack vectors on the device</a:t>
            </a:r>
            <a:endParaRPr lang="en-US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smtClean="0"/>
              <a:t>Hackaday Offline Password Keeper</a:t>
            </a:r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F15F01-DE5C-44F6-BC8C-D38F51BC7C19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en-US" dirty="0" smtClean="0"/>
              <a:t>Sniffing communication buses to get the PIN code</a:t>
            </a:r>
          </a:p>
          <a:p>
            <a:pPr>
              <a:lnSpc>
                <a:spcPct val="200000"/>
              </a:lnSpc>
            </a:pPr>
            <a:r>
              <a:rPr lang="en-US" dirty="0" smtClean="0"/>
              <a:t>Changing the device firmware to log the PIN / passwords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sz="3200" dirty="0" smtClean="0">
                <a:latin typeface="+mj-lt"/>
              </a:rPr>
              <a:t>What can be done to prevent it</a:t>
            </a:r>
          </a:p>
          <a:p>
            <a:endParaRPr lang="en-US" sz="1100" dirty="0" smtClean="0"/>
          </a:p>
          <a:p>
            <a:r>
              <a:rPr lang="en-US" dirty="0" smtClean="0"/>
              <a:t>Have the user check that the device hasn’t been tampered with</a:t>
            </a:r>
          </a:p>
          <a:p>
            <a:pPr>
              <a:buNone/>
            </a:pPr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a two components system?</a:t>
            </a:r>
            <a:endParaRPr lang="en-US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smtClean="0"/>
              <a:t>Hackaday Offline Password Keeper</a:t>
            </a:r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F15F01-DE5C-44F6-BC8C-D38F51BC7C19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Easy back-up: smart card can be cloned, encrypted passwords exported</a:t>
            </a:r>
          </a:p>
          <a:p>
            <a:endParaRPr lang="en-US" dirty="0" smtClean="0"/>
          </a:p>
          <a:p>
            <a:r>
              <a:rPr lang="en-US" dirty="0" smtClean="0"/>
              <a:t>Have multiple devices (home/work…) but only one card</a:t>
            </a:r>
          </a:p>
          <a:p>
            <a:endParaRPr lang="en-US" dirty="0" smtClean="0"/>
          </a:p>
          <a:p>
            <a:r>
              <a:rPr lang="en-US" dirty="0" smtClean="0"/>
              <a:t>Keep the smart card in a safe place</a:t>
            </a:r>
          </a:p>
          <a:p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HID communications</a:t>
            </a:r>
            <a:endParaRPr lang="en-US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smtClean="0"/>
              <a:t>Hackaday Offline Password Keeper</a:t>
            </a:r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F15F01-DE5C-44F6-BC8C-D38F51BC7C19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en-US" dirty="0" smtClean="0"/>
              <a:t>The device sends key presses to the host computer</a:t>
            </a:r>
          </a:p>
          <a:p>
            <a:pPr>
              <a:lnSpc>
                <a:spcPct val="200000"/>
              </a:lnSpc>
            </a:pPr>
            <a:r>
              <a:rPr lang="en-US" dirty="0" smtClean="0"/>
              <a:t>Computers sends data via HID </a:t>
            </a:r>
            <a:r>
              <a:rPr lang="en-US" dirty="0" err="1" smtClean="0"/>
              <a:t>Set_Report</a:t>
            </a:r>
            <a:r>
              <a:rPr lang="en-US" dirty="0" smtClean="0"/>
              <a:t> requests</a:t>
            </a:r>
          </a:p>
          <a:p>
            <a:pPr>
              <a:lnSpc>
                <a:spcPct val="200000"/>
              </a:lnSpc>
            </a:pPr>
            <a:r>
              <a:rPr lang="en-US" dirty="0" smtClean="0"/>
              <a:t>Only website domain / service names are sent</a:t>
            </a:r>
          </a:p>
          <a:p>
            <a:pPr>
              <a:lnSpc>
                <a:spcPct val="200000"/>
              </a:lnSpc>
            </a:pPr>
            <a:r>
              <a:rPr lang="en-US" dirty="0" smtClean="0"/>
              <a:t>Manually approved requests to avoid impersonation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AES-256 encryption / decryption</a:t>
            </a:r>
            <a:endParaRPr lang="en-US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smtClean="0"/>
              <a:t>Hackaday Offline Password Keeper</a:t>
            </a:r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F15F01-DE5C-44F6-BC8C-D38F51BC7C19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For speed reasons, only passwords are encrypted</a:t>
            </a:r>
          </a:p>
          <a:p>
            <a:r>
              <a:rPr lang="en-US" dirty="0" smtClean="0"/>
              <a:t>AVR-</a:t>
            </a:r>
            <a:r>
              <a:rPr lang="en-US" dirty="0" err="1" smtClean="0"/>
              <a:t>Cryptolib</a:t>
            </a:r>
            <a:r>
              <a:rPr lang="en-US" dirty="0" smtClean="0"/>
              <a:t> is used,  AES-256 in ECB mode</a:t>
            </a:r>
          </a:p>
          <a:p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79712" y="2276872"/>
            <a:ext cx="4896544" cy="37877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AES-256 encryption / decryption</a:t>
            </a:r>
            <a:endParaRPr lang="en-US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smtClean="0"/>
              <a:t>Hackaday Offline Password Keeper</a:t>
            </a:r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F15F01-DE5C-44F6-BC8C-D38F51BC7C19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507288" cy="493776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 smtClean="0"/>
              <a:t>AES-256 checked against NESSIE* vector sets</a:t>
            </a:r>
          </a:p>
          <a:p>
            <a:r>
              <a:rPr lang="en-US" dirty="0" smtClean="0"/>
              <a:t>AES-256 block size is 16bytes, max password length 32bytes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Identical plaintexts have identical </a:t>
            </a:r>
            <a:r>
              <a:rPr lang="en-US" dirty="0" err="1" smtClean="0"/>
              <a:t>ciphertexts</a:t>
            </a:r>
            <a:endParaRPr lang="en-US" dirty="0" smtClean="0"/>
          </a:p>
          <a:p>
            <a:r>
              <a:rPr lang="en-US" dirty="0" smtClean="0"/>
              <a:t>We therefore use [0x00 + random numbers] for padding to not leak information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195736" y="4221088"/>
            <a:ext cx="4968552" cy="5760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dirty="0" smtClean="0"/>
              <a:t>“password” </a:t>
            </a:r>
            <a:endParaRPr lang="en-US" sz="2400" dirty="0"/>
          </a:p>
        </p:txBody>
      </p:sp>
      <p:sp>
        <p:nvSpPr>
          <p:cNvPr id="7" name="Rectangle 6"/>
          <p:cNvSpPr/>
          <p:nvPr/>
        </p:nvSpPr>
        <p:spPr>
          <a:xfrm>
            <a:off x="3851920" y="4221088"/>
            <a:ext cx="864096" cy="5760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0x00</a:t>
            </a:r>
            <a:endParaRPr lang="en-US" sz="2400" dirty="0"/>
          </a:p>
        </p:txBody>
      </p:sp>
      <p:sp>
        <p:nvSpPr>
          <p:cNvPr id="8" name="Rectangle 7"/>
          <p:cNvSpPr/>
          <p:nvPr/>
        </p:nvSpPr>
        <p:spPr>
          <a:xfrm>
            <a:off x="4716016" y="4221088"/>
            <a:ext cx="2448272" cy="5760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random numbers</a:t>
            </a:r>
            <a:endParaRPr lang="en-US" sz="2400" dirty="0"/>
          </a:p>
        </p:txBody>
      </p:sp>
      <p:sp>
        <p:nvSpPr>
          <p:cNvPr id="9" name="ZoneTexte 8"/>
          <p:cNvSpPr txBox="1"/>
          <p:nvPr/>
        </p:nvSpPr>
        <p:spPr>
          <a:xfrm>
            <a:off x="467544" y="5949280"/>
            <a:ext cx="6198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* </a:t>
            </a:r>
            <a:r>
              <a:rPr lang="en-US" dirty="0"/>
              <a:t>(</a:t>
            </a:r>
            <a:r>
              <a:rPr lang="en-US" b="1" i="1" dirty="0"/>
              <a:t>N</a:t>
            </a:r>
            <a:r>
              <a:rPr lang="en-US" i="1" dirty="0"/>
              <a:t>ew </a:t>
            </a:r>
            <a:r>
              <a:rPr lang="en-US" b="1" i="1" dirty="0"/>
              <a:t>E</a:t>
            </a:r>
            <a:r>
              <a:rPr lang="en-US" i="1" dirty="0"/>
              <a:t>uropean </a:t>
            </a:r>
            <a:r>
              <a:rPr lang="en-US" b="1" i="1" dirty="0"/>
              <a:t>S</a:t>
            </a:r>
            <a:r>
              <a:rPr lang="en-US" i="1" dirty="0"/>
              <a:t>chemes for </a:t>
            </a:r>
            <a:r>
              <a:rPr lang="en-US" b="1" i="1" dirty="0"/>
              <a:t>S</a:t>
            </a:r>
            <a:r>
              <a:rPr lang="en-US" i="1" dirty="0"/>
              <a:t>ignatures, </a:t>
            </a:r>
            <a:r>
              <a:rPr lang="en-US" b="1" i="1" dirty="0"/>
              <a:t>I</a:t>
            </a:r>
            <a:r>
              <a:rPr lang="en-US" i="1" dirty="0"/>
              <a:t>ntegrity and </a:t>
            </a:r>
            <a:r>
              <a:rPr lang="en-US" b="1" i="1" dirty="0"/>
              <a:t>E</a:t>
            </a:r>
            <a:r>
              <a:rPr lang="en-US" i="1" dirty="0"/>
              <a:t>ncryption</a:t>
            </a:r>
            <a:r>
              <a:rPr lang="en-US" dirty="0" smtClean="0"/>
              <a:t>)</a:t>
            </a:r>
            <a:endParaRPr lang="fr-FR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435280" cy="990600"/>
          </a:xfrm>
        </p:spPr>
        <p:txBody>
          <a:bodyPr>
            <a:normAutofit/>
          </a:bodyPr>
          <a:lstStyle/>
          <a:p>
            <a:r>
              <a:rPr lang="en-US" dirty="0" smtClean="0"/>
              <a:t>Random number generator - </a:t>
            </a:r>
            <a:r>
              <a:rPr lang="en-US" dirty="0" err="1" smtClean="0"/>
              <a:t>AVREntropy</a:t>
            </a:r>
            <a:endParaRPr lang="en-US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smtClean="0"/>
              <a:t>Hackaday Offline Password Keeper</a:t>
            </a:r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F15F01-DE5C-44F6-BC8C-D38F51BC7C19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Uses the microcontroller watchdog timer’s natural jitter to produce cryptographically secure and truly random numbers</a:t>
            </a:r>
          </a:p>
          <a:p>
            <a:r>
              <a:rPr lang="en-US" dirty="0" smtClean="0"/>
              <a:t>Generates only two 32-bit numbers per second</a:t>
            </a:r>
          </a:p>
          <a:p>
            <a:r>
              <a:rPr lang="en-US" dirty="0" smtClean="0"/>
              <a:t>Currently being tested (16 months)</a:t>
            </a:r>
          </a:p>
          <a:p>
            <a:r>
              <a:rPr lang="en-US" dirty="0" smtClean="0"/>
              <a:t>Secure enough if the user is near the device when the random numbers are generated</a:t>
            </a:r>
            <a:endParaRPr lang="en-US" dirty="0"/>
          </a:p>
        </p:txBody>
      </p:sp>
      <p:pic>
        <p:nvPicPr>
          <p:cNvPr id="5122" name="Picture 2" descr="C:\Users\limpkin\test\fig_02_Jitter_clock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09441" y="4365104"/>
            <a:ext cx="3246735" cy="1838712"/>
          </a:xfrm>
          <a:prstGeom prst="rect">
            <a:avLst/>
          </a:prstGeom>
          <a:noFill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Smartcard – AT88SC102 (ATMEL)</a:t>
            </a:r>
            <a:endParaRPr lang="en-US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smtClean="0"/>
              <a:t>Hackaday Offline Password Keeper</a:t>
            </a:r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F15F01-DE5C-44F6-BC8C-D38F51BC7C19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en-US" dirty="0" smtClean="0"/>
              <a:t>Easily </a:t>
            </a:r>
            <a:r>
              <a:rPr lang="en-US" dirty="0" err="1" smtClean="0"/>
              <a:t>sourceable</a:t>
            </a:r>
            <a:r>
              <a:rPr lang="en-US" dirty="0" smtClean="0"/>
              <a:t> read protected memory</a:t>
            </a:r>
          </a:p>
          <a:p>
            <a:pPr>
              <a:lnSpc>
                <a:spcPct val="200000"/>
              </a:lnSpc>
            </a:pPr>
            <a:r>
              <a:rPr lang="en-US" dirty="0" smtClean="0"/>
              <a:t>Locked after 4 wrong tries</a:t>
            </a:r>
          </a:p>
          <a:p>
            <a:pPr>
              <a:lnSpc>
                <a:spcPct val="200000"/>
              </a:lnSpc>
            </a:pPr>
            <a:r>
              <a:rPr lang="en-US" dirty="0" smtClean="0"/>
              <a:t>16bits long PIN code</a:t>
            </a:r>
          </a:p>
          <a:p>
            <a:pPr>
              <a:lnSpc>
                <a:spcPct val="200000"/>
              </a:lnSpc>
            </a:pPr>
            <a:r>
              <a:rPr lang="en-US" dirty="0" smtClean="0"/>
              <a:t>Cheap (&lt;$1)</a:t>
            </a:r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0" y="3573016"/>
            <a:ext cx="3810000" cy="2400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Back to Hackaday…</a:t>
            </a:r>
            <a:endParaRPr lang="en-US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smtClean="0"/>
              <a:t>Hackaday Offline Password Keeper</a:t>
            </a:r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F15F01-DE5C-44F6-BC8C-D38F51BC7C19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 smtClean="0"/>
              <a:t>First article describing the concept (06/12/2013)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Several of them already had the same idea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Offered them &amp; readers to contribute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… and the adventure started</a:t>
            </a:r>
          </a:p>
          <a:p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 open community driven project</a:t>
            </a:r>
            <a:endParaRPr lang="en-US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smtClean="0"/>
              <a:t>Hackaday Offline Password Keeper</a:t>
            </a:r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F15F01-DE5C-44F6-BC8C-D38F51BC7C19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435280" cy="493776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 smtClean="0"/>
              <a:t>Show what it takes to bring an idea to the marketable stage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Offered the readers to get involved in the project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Get valuable feedback from them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For the “greater good”: all resources are available (</a:t>
            </a:r>
            <a:r>
              <a:rPr lang="en-US" dirty="0" err="1" smtClean="0"/>
              <a:t>github</a:t>
            </a:r>
            <a:r>
              <a:rPr lang="en-US" dirty="0" smtClean="0"/>
              <a:t>)</a:t>
            </a:r>
          </a:p>
          <a:p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Who am I?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smtClean="0"/>
              <a:t>High Speed Electronics Engineer</a:t>
            </a:r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F15F01-DE5C-44F6-BC8C-D38F51BC7C19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dirty="0" smtClean="0"/>
              <a:t>Hackaday Offline Password Keeper</a:t>
            </a:r>
            <a:endParaRPr lang="en-US" dirty="0"/>
          </a:p>
        </p:txBody>
      </p:sp>
      <p:pic>
        <p:nvPicPr>
          <p:cNvPr id="1026" name="Picture 2" descr="C:\Users\stephan\P105008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403648" y="1844824"/>
            <a:ext cx="6334125" cy="4225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First step: project name…</a:t>
            </a:r>
            <a:endParaRPr lang="en-US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smtClean="0"/>
              <a:t>Hackaday Offline Password Keeper</a:t>
            </a:r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F15F01-DE5C-44F6-BC8C-D38F51BC7C19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smtClean="0"/>
              <a:t>Major decisions are made by directly asking the readers</a:t>
            </a:r>
          </a:p>
        </p:txBody>
      </p:sp>
      <p:pic>
        <p:nvPicPr>
          <p:cNvPr id="6" name="Picture 2" descr="C:\Users\limpkin\test\6a012876c6c7fb970c0168e76d10b5970c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16014" y="2204864"/>
            <a:ext cx="3626895" cy="3312368"/>
          </a:xfrm>
          <a:prstGeom prst="rect">
            <a:avLst/>
          </a:prstGeom>
          <a:noFill/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9552" y="2204866"/>
            <a:ext cx="3838575" cy="3343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Management infrastructure</a:t>
            </a:r>
            <a:endParaRPr lang="en-US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smtClean="0"/>
              <a:t>Hackaday Offline Password Keeper</a:t>
            </a:r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F15F01-DE5C-44F6-BC8C-D38F51BC7C19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smtClean="0"/>
              <a:t>People from all over the world with different availabilities</a:t>
            </a:r>
          </a:p>
          <a:p>
            <a:pPr>
              <a:lnSpc>
                <a:spcPct val="150000"/>
              </a:lnSpc>
            </a:pPr>
            <a:r>
              <a:rPr lang="en-US" smtClean="0"/>
              <a:t>General &amp; development conversations : Google groups</a:t>
            </a:r>
          </a:p>
          <a:p>
            <a:endParaRPr lang="en-US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9157" y="3822179"/>
            <a:ext cx="4514851" cy="542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58526" y="2953891"/>
            <a:ext cx="3781426" cy="619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232473" y="2953891"/>
            <a:ext cx="4676775" cy="60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7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716016" y="3822179"/>
            <a:ext cx="4371975" cy="56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9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576288" y="4686275"/>
            <a:ext cx="3581400" cy="542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Management infrastructure</a:t>
            </a:r>
            <a:endParaRPr lang="en-US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smtClean="0"/>
              <a:t>Hackaday Offline Password Keeper</a:t>
            </a:r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F15F01-DE5C-44F6-BC8C-D38F51BC7C19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smtClean="0"/>
              <a:t>For specifics tasks, Trello boards</a:t>
            </a:r>
          </a:p>
          <a:p>
            <a:endParaRPr lang="en-US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5536" y="1791620"/>
            <a:ext cx="8448296" cy="43016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First prototype</a:t>
            </a:r>
            <a:endParaRPr lang="en-US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smtClean="0"/>
              <a:t>Hackaday Offline Password Keeper</a:t>
            </a:r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F15F01-DE5C-44F6-BC8C-D38F51BC7C19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First basic platform containing the core components</a:t>
            </a:r>
          </a:p>
          <a:p>
            <a:endParaRPr lang="en-US" dirty="0"/>
          </a:p>
        </p:txBody>
      </p:sp>
      <p:pic>
        <p:nvPicPr>
          <p:cNvPr id="6" name="Picture 2" descr="C:\Users\limpkin\test\mooltipass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35696" y="1844824"/>
            <a:ext cx="5328592" cy="4276750"/>
          </a:xfrm>
          <a:prstGeom prst="rect">
            <a:avLst/>
          </a:prstGeom>
          <a:noFill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Designed cases</a:t>
            </a:r>
            <a:endParaRPr lang="en-US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smtClean="0"/>
              <a:t>Hackaday Offline Password Keeper</a:t>
            </a:r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F15F01-DE5C-44F6-BC8C-D38F51BC7C19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2050" name="Picture 2" descr="C:\Users\limpkin\Dropbox\Projets\mooltipass\design_pictures\Hackaday_designs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91680" y="1546391"/>
            <a:ext cx="5904656" cy="4474897"/>
          </a:xfrm>
          <a:prstGeom prst="rect">
            <a:avLst/>
          </a:prstGeom>
          <a:noFill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Current state</a:t>
            </a:r>
            <a:endParaRPr lang="en-US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smtClean="0"/>
              <a:t>Hackaday Offline Password Keeper</a:t>
            </a:r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F15F01-DE5C-44F6-BC8C-D38F51BC7C19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507288" cy="4937760"/>
          </a:xfrm>
        </p:spPr>
        <p:txBody>
          <a:bodyPr>
            <a:normAutofit/>
          </a:bodyPr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>
              <a:lnSpc>
                <a:spcPct val="150000"/>
              </a:lnSpc>
            </a:pPr>
            <a:r>
              <a:rPr lang="en-US" dirty="0" smtClean="0"/>
              <a:t>Working on integrating the electronics in the popular cases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While the firmware developers work on low level libraries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… and software developers make the browser extensions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Selected beta testers may receive prototypes in &lt;2 months</a:t>
            </a:r>
            <a:endParaRPr lang="en-US" dirty="0"/>
          </a:p>
        </p:txBody>
      </p:sp>
      <p:pic>
        <p:nvPicPr>
          <p:cNvPr id="3074" name="Picture 2" descr="C:\Users\limpkin\Dropbox\Projets\mooltipass\design_pictures\first designs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7544" y="1412776"/>
            <a:ext cx="8221872" cy="1338940"/>
          </a:xfrm>
          <a:prstGeom prst="rect">
            <a:avLst/>
          </a:prstGeom>
          <a:noFill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Final slide</a:t>
            </a:r>
            <a:endParaRPr lang="en-US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dirty="0" smtClean="0"/>
              <a:t>Hackaday Offline Password Keeper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F15F01-DE5C-44F6-BC8C-D38F51BC7C19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Take </a:t>
            </a:r>
            <a:r>
              <a:rPr lang="en-US" dirty="0" err="1" smtClean="0"/>
              <a:t>aways</a:t>
            </a:r>
            <a:r>
              <a:rPr lang="en-US" dirty="0" smtClean="0"/>
              <a:t> :</a:t>
            </a:r>
          </a:p>
          <a:p>
            <a:r>
              <a:rPr lang="en-US" dirty="0" smtClean="0"/>
              <a:t>Creating a simple, cheap, offline password keeper</a:t>
            </a:r>
          </a:p>
          <a:p>
            <a:r>
              <a:rPr lang="en-US" dirty="0" smtClean="0"/>
              <a:t>Provide a good security compromise</a:t>
            </a:r>
          </a:p>
          <a:p>
            <a:r>
              <a:rPr lang="en-US" dirty="0" smtClean="0"/>
              <a:t>Open source</a:t>
            </a:r>
          </a:p>
          <a:p>
            <a:endParaRPr lang="en-US" dirty="0" smtClean="0"/>
          </a:p>
          <a:p>
            <a:pPr>
              <a:buNone/>
            </a:pPr>
            <a:r>
              <a:rPr lang="en-US" dirty="0" smtClean="0"/>
              <a:t>Questions ?</a:t>
            </a:r>
          </a:p>
          <a:p>
            <a:r>
              <a:rPr lang="en-US" dirty="0" smtClean="0"/>
              <a:t>mathieu@hackaday.com</a:t>
            </a:r>
          </a:p>
          <a:p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Who am I?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435280" cy="4937760"/>
          </a:xfrm>
        </p:spPr>
        <p:txBody>
          <a:bodyPr/>
          <a:lstStyle/>
          <a:p>
            <a:r>
              <a:rPr lang="en-US" dirty="0" smtClean="0"/>
              <a:t>Working on an open platform for quantum physicists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F15F01-DE5C-44F6-BC8C-D38F51BC7C19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dirty="0" smtClean="0"/>
              <a:t>Hackaday Offline Password Keeper</a:t>
            </a:r>
            <a:endParaRPr lang="en-US" dirty="0"/>
          </a:p>
        </p:txBody>
      </p:sp>
      <p:pic>
        <p:nvPicPr>
          <p:cNvPr id="1026" name="Picture 2" descr="C:\Users\stephan\P1050087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763688" y="1772816"/>
            <a:ext cx="5559370" cy="4392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Who am I?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Creator of </a:t>
            </a:r>
            <a:r>
              <a:rPr lang="en-US" dirty="0" smtClean="0">
                <a:hlinkClick r:id="rId2"/>
              </a:rPr>
              <a:t>www.limpkin.fr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F15F01-DE5C-44F6-BC8C-D38F51BC7C19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dirty="0" smtClean="0"/>
              <a:t>Hackaday Offline Password Keeper</a:t>
            </a:r>
            <a:endParaRPr lang="en-US" dirty="0"/>
          </a:p>
        </p:txBody>
      </p:sp>
      <p:pic>
        <p:nvPicPr>
          <p:cNvPr id="7" name="Picture 6" descr="Z:\SAUVEGARDE\PROJET_BUSINESS_CARD\USB DIR\Realisation pictures\Work_for_Leclife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56944" y="4132758"/>
            <a:ext cx="1926000" cy="1589531"/>
          </a:xfrm>
          <a:prstGeom prst="rect">
            <a:avLst/>
          </a:prstGeom>
          <a:noFill/>
        </p:spPr>
      </p:pic>
      <p:pic>
        <p:nvPicPr>
          <p:cNvPr id="8" name="Picture 2" descr="Z:\SAUVEGARDE\PROJET_BUSINESS_CARD\USB DIR\Realisation pictures\Connected_platform_project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95536" y="2044524"/>
            <a:ext cx="2715295" cy="2088232"/>
          </a:xfrm>
          <a:prstGeom prst="rect">
            <a:avLst/>
          </a:prstGeom>
          <a:noFill/>
        </p:spPr>
      </p:pic>
      <p:pic>
        <p:nvPicPr>
          <p:cNvPr id="9" name="Picture 7" descr="Z:\SAUVEGARDE\PROJET_BUSINESS_CARD\USB DIR\Realisation pictures\Work_for_Visionarity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059832" y="2044524"/>
            <a:ext cx="2704214" cy="2088232"/>
          </a:xfrm>
          <a:prstGeom prst="rect">
            <a:avLst/>
          </a:prstGeom>
          <a:noFill/>
        </p:spPr>
      </p:pic>
      <p:pic>
        <p:nvPicPr>
          <p:cNvPr id="10" name="Picture 8" descr="C:\Users\limpkin\test\business_card_assembled_lighten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95536" y="4132756"/>
            <a:ext cx="2880320" cy="1596178"/>
          </a:xfrm>
          <a:prstGeom prst="rect">
            <a:avLst/>
          </a:prstGeom>
          <a:noFill/>
        </p:spPr>
      </p:pic>
      <p:pic>
        <p:nvPicPr>
          <p:cNvPr id="11" name="Picture 9" descr="Z:\SAUVEGARDE\PROJET_BUSINESS_CARD\USB DIR\Realisation pictures\Entrepreneurial_work_toktoktok.JPG"/>
          <p:cNvPicPr>
            <a:picLocks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724128" y="2061080"/>
            <a:ext cx="2952328" cy="2088000"/>
          </a:xfrm>
          <a:prstGeom prst="rect">
            <a:avLst/>
          </a:prstGeom>
          <a:noFill/>
        </p:spPr>
      </p:pic>
      <p:pic>
        <p:nvPicPr>
          <p:cNvPr id="12" name="Picture 10" descr="C:\Users\limpkin\test\whistled_small3.jp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275856" y="4132756"/>
            <a:ext cx="3492000" cy="1600500"/>
          </a:xfrm>
          <a:prstGeom prst="rect">
            <a:avLst/>
          </a:prstGeom>
          <a:noFill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Who am I?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Daily contributor for Hackaday.com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F15F01-DE5C-44F6-BC8C-D38F51BC7C19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dirty="0" smtClean="0"/>
              <a:t>Hackaday Offline Password Keeper</a:t>
            </a:r>
            <a:endParaRPr lang="en-US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51720" y="1873765"/>
            <a:ext cx="5040560" cy="40755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Launching a new Hackaday project</a:t>
            </a:r>
            <a:endParaRPr lang="en-US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dirty="0" smtClean="0"/>
              <a:t>Hackaday Offline Password Keeper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F15F01-DE5C-44F6-BC8C-D38F51BC7C19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en-US" dirty="0" smtClean="0"/>
              <a:t>Made </a:t>
            </a:r>
            <a:r>
              <a:rPr lang="en-US" u="sng" dirty="0" smtClean="0"/>
              <a:t>by and for</a:t>
            </a:r>
            <a:r>
              <a:rPr lang="en-US" dirty="0" smtClean="0"/>
              <a:t> the Hackaday community</a:t>
            </a:r>
          </a:p>
          <a:p>
            <a:pPr>
              <a:lnSpc>
                <a:spcPct val="200000"/>
              </a:lnSpc>
            </a:pPr>
            <a:r>
              <a:rPr lang="en-US" dirty="0" smtClean="0"/>
              <a:t>Open hardware &amp; software</a:t>
            </a:r>
          </a:p>
          <a:p>
            <a:pPr>
              <a:lnSpc>
                <a:spcPct val="200000"/>
              </a:lnSpc>
            </a:pPr>
            <a:r>
              <a:rPr lang="en-US" dirty="0" smtClean="0"/>
              <a:t>Get the readers involved in a project’s life</a:t>
            </a:r>
          </a:p>
          <a:p>
            <a:pPr>
              <a:buNone/>
            </a:pPr>
            <a:endParaRPr lang="en-US" dirty="0"/>
          </a:p>
        </p:txBody>
      </p:sp>
      <p:pic>
        <p:nvPicPr>
          <p:cNvPr id="6" name="Picture 3" descr="C:\Users\limpkin\test\2013-12_developed_on_hackaday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5048" y="4255386"/>
            <a:ext cx="8101408" cy="1405862"/>
          </a:xfrm>
          <a:prstGeom prst="rect">
            <a:avLst/>
          </a:prstGeom>
          <a:noFill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Chosen: an offline password keeper</a:t>
            </a:r>
            <a:endParaRPr lang="en-US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smtClean="0"/>
              <a:t>Hackaday Offline Password Keeper</a:t>
            </a:r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F15F01-DE5C-44F6-BC8C-D38F51BC7C19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 smtClean="0"/>
              <a:t>Convenient – generate and save complex passwords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Offline – reduce the number of ways to attack the device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Simple – device is recognized as a standard HID keyboard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Secure – all stored passwords are AES-256 encrypted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(Hopefully) popular – everyone has passwords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Cheap – cost is one of the main constraints</a:t>
            </a:r>
            <a:endParaRPr 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Before getting into the subject…</a:t>
            </a:r>
            <a:endParaRPr lang="en-US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smtClean="0"/>
              <a:t>Hackaday Offline Password Keeper</a:t>
            </a:r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F15F01-DE5C-44F6-BC8C-D38F51BC7C19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6" name="Espace réservé du contenu 3"/>
          <p:cNvSpPr>
            <a:spLocks noGrp="1"/>
          </p:cNvSpPr>
          <p:nvPr>
            <p:ph idx="1"/>
          </p:nvPr>
        </p:nvSpPr>
        <p:spPr>
          <a:xfrm>
            <a:off x="421803" y="3058615"/>
            <a:ext cx="8614693" cy="3394721"/>
          </a:xfrm>
        </p:spPr>
        <p:txBody>
          <a:bodyPr/>
          <a:lstStyle/>
          <a:p>
            <a:r>
              <a:rPr lang="en-US" dirty="0" smtClean="0"/>
              <a:t>We only </a:t>
            </a:r>
            <a:r>
              <a:rPr lang="en-US" u="sng" dirty="0" smtClean="0"/>
              <a:t>minimize</a:t>
            </a:r>
            <a:r>
              <a:rPr lang="en-US" dirty="0" smtClean="0"/>
              <a:t> the number of ways your passwords can be compromised</a:t>
            </a:r>
          </a:p>
          <a:p>
            <a:endParaRPr lang="en-US" dirty="0" smtClean="0"/>
          </a:p>
          <a:p>
            <a:r>
              <a:rPr lang="en-US" dirty="0" smtClean="0"/>
              <a:t>Perfect security may only be achieved by making partnerships with every website on the Internet</a:t>
            </a:r>
            <a:endParaRPr lang="en-US" dirty="0"/>
          </a:p>
        </p:txBody>
      </p:sp>
      <p:sp>
        <p:nvSpPr>
          <p:cNvPr id="7" name="ZoneTexte 6"/>
          <p:cNvSpPr txBox="1"/>
          <p:nvPr/>
        </p:nvSpPr>
        <p:spPr>
          <a:xfrm>
            <a:off x="1779990" y="1772817"/>
            <a:ext cx="74888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Most security devices make compromises</a:t>
            </a:r>
            <a:endParaRPr lang="en-US" sz="3200" dirty="0"/>
          </a:p>
        </p:txBody>
      </p:sp>
      <p:pic>
        <p:nvPicPr>
          <p:cNvPr id="8" name="Picture 3" descr="C:\Users\limpkin\AppData\Local\Microsoft\Windows\Temporary Internet Files\Content.IE5\FN33TH73\MC900346317[1].wm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9552" y="1628800"/>
            <a:ext cx="1168430" cy="936104"/>
          </a:xfrm>
          <a:prstGeom prst="rect">
            <a:avLst/>
          </a:prstGeom>
          <a:noFill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would the device work ?</a:t>
            </a:r>
            <a:endParaRPr lang="en-US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smtClean="0"/>
              <a:t>Hackaday Offline Password Keeper</a:t>
            </a:r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F15F01-DE5C-44F6-BC8C-D38F51BC7C19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6" name="Picture 2" descr="C:\Program Files (x86)\Microsoft Office\MEDIA\CAGCAT10\j0285750.wm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flipH="1">
            <a:off x="179512" y="2060850"/>
            <a:ext cx="2448272" cy="1545259"/>
          </a:xfrm>
          <a:prstGeom prst="rect">
            <a:avLst/>
          </a:prstGeom>
          <a:noFill/>
        </p:spPr>
      </p:pic>
      <p:sp>
        <p:nvSpPr>
          <p:cNvPr id="7" name="Double flèche horizontale 6"/>
          <p:cNvSpPr/>
          <p:nvPr/>
        </p:nvSpPr>
        <p:spPr>
          <a:xfrm>
            <a:off x="2627784" y="2492896"/>
            <a:ext cx="1440160" cy="504056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USB HID</a:t>
            </a:r>
            <a:endParaRPr lang="en-US"/>
          </a:p>
        </p:txBody>
      </p:sp>
      <p:sp>
        <p:nvSpPr>
          <p:cNvPr id="8" name="Rectangle à coins arrondis 7"/>
          <p:cNvSpPr/>
          <p:nvPr/>
        </p:nvSpPr>
        <p:spPr>
          <a:xfrm>
            <a:off x="4211960" y="1628800"/>
            <a:ext cx="4536504" cy="2160240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à coins arrondis 8"/>
          <p:cNvSpPr/>
          <p:nvPr/>
        </p:nvSpPr>
        <p:spPr>
          <a:xfrm>
            <a:off x="4499992" y="1988840"/>
            <a:ext cx="1872208" cy="648072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ATMega32U4</a:t>
            </a:r>
            <a:endParaRPr lang="en-US"/>
          </a:p>
        </p:txBody>
      </p:sp>
      <p:sp>
        <p:nvSpPr>
          <p:cNvPr id="10" name="Rectangle à coins arrondis 9"/>
          <p:cNvSpPr/>
          <p:nvPr/>
        </p:nvSpPr>
        <p:spPr>
          <a:xfrm>
            <a:off x="6588224" y="1988840"/>
            <a:ext cx="1872208" cy="648072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OLED screen</a:t>
            </a:r>
            <a:endParaRPr lang="en-US"/>
          </a:p>
        </p:txBody>
      </p:sp>
      <p:sp>
        <p:nvSpPr>
          <p:cNvPr id="11" name="Rectangle à coins arrondis 10"/>
          <p:cNvSpPr/>
          <p:nvPr/>
        </p:nvSpPr>
        <p:spPr>
          <a:xfrm>
            <a:off x="4499992" y="2780928"/>
            <a:ext cx="1872208" cy="648072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FLASH memory</a:t>
            </a:r>
            <a:endParaRPr lang="en-US"/>
          </a:p>
        </p:txBody>
      </p:sp>
      <p:sp>
        <p:nvSpPr>
          <p:cNvPr id="12" name="Rectangle à coins arrondis 11"/>
          <p:cNvSpPr/>
          <p:nvPr/>
        </p:nvSpPr>
        <p:spPr>
          <a:xfrm>
            <a:off x="6588224" y="2780928"/>
            <a:ext cx="1872208" cy="648072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Capacitive buttons</a:t>
            </a:r>
            <a:endParaRPr lang="en-US"/>
          </a:p>
        </p:txBody>
      </p:sp>
      <p:sp>
        <p:nvSpPr>
          <p:cNvPr id="13" name="Double flèche horizontale 12"/>
          <p:cNvSpPr/>
          <p:nvPr/>
        </p:nvSpPr>
        <p:spPr>
          <a:xfrm rot="16200000">
            <a:off x="6030162" y="4131079"/>
            <a:ext cx="900100" cy="504055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à coins arrondis 13"/>
          <p:cNvSpPr/>
          <p:nvPr/>
        </p:nvSpPr>
        <p:spPr>
          <a:xfrm>
            <a:off x="4957532" y="4941168"/>
            <a:ext cx="3024336" cy="72008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PIN locked smart card containing the AES-256 key</a:t>
            </a:r>
            <a:endParaRPr 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gine">
  <a:themeElements>
    <a:clrScheme name="Origine">
      <a:dk1>
        <a:sysClr val="windowText" lastClr="000000"/>
      </a:dk1>
      <a:lt1>
        <a:sysClr val="window" lastClr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D2DA7A"/>
      </a:accent3>
      <a:accent4>
        <a:srgbClr val="FADA7A"/>
      </a:accent4>
      <a:accent5>
        <a:srgbClr val="B88472"/>
      </a:accent5>
      <a:accent6>
        <a:srgbClr val="8E736A"/>
      </a:accent6>
      <a:hlink>
        <a:srgbClr val="B292CA"/>
      </a:hlink>
      <a:folHlink>
        <a:srgbClr val="6B5680"/>
      </a:folHlink>
    </a:clrScheme>
    <a:fontScheme name="Origine">
      <a:majorFont>
        <a:latin typeface="Bookman Old Style"/>
        <a:ea typeface=""/>
        <a:cs typeface=""/>
        <a:font script="Grek" typeface="Cambria"/>
        <a:font script="Cyrl" typeface="Cambria"/>
        <a:font script="Jpan" typeface="HG明朝E"/>
        <a:font script="Hang" typeface="돋움"/>
        <a:font script="Hans" typeface="宋体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Gill Sans MT"/>
        <a:ea typeface=""/>
        <a:cs typeface=""/>
        <a:font script="Grek" typeface="Calibri"/>
        <a:font script="Cyrl" typeface="Calibri"/>
        <a:font script="Jpan" typeface="ＭＳ Ｐゴシック"/>
        <a:font script="Hang" typeface="맑은 고딕"/>
        <a:font script="Hans" typeface="华文新魏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rigine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Origin</Template>
  <TotalTime>315</TotalTime>
  <Words>811</Words>
  <Application>Microsoft Office PowerPoint</Application>
  <PresentationFormat>Affichage à l'écran (4:3)</PresentationFormat>
  <Paragraphs>191</Paragraphs>
  <Slides>26</Slides>
  <Notes>19</Notes>
  <HiddenSlides>1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26</vt:i4>
      </vt:variant>
    </vt:vector>
  </HeadingPairs>
  <TitlesOfParts>
    <vt:vector size="27" baseType="lpstr">
      <vt:lpstr>Origine</vt:lpstr>
      <vt:lpstr>The Hackaday Community Offline Password Keeper</vt:lpstr>
      <vt:lpstr>Who am I?</vt:lpstr>
      <vt:lpstr>Who am I?</vt:lpstr>
      <vt:lpstr>Who am I?</vt:lpstr>
      <vt:lpstr>Who am I?</vt:lpstr>
      <vt:lpstr>Launching a new Hackaday project</vt:lpstr>
      <vt:lpstr>Chosen: an offline password keeper</vt:lpstr>
      <vt:lpstr>Before getting into the subject…</vt:lpstr>
      <vt:lpstr>How would the device work ?</vt:lpstr>
      <vt:lpstr>How would the device work ?</vt:lpstr>
      <vt:lpstr>Easy attack vectors on the device</vt:lpstr>
      <vt:lpstr>Why a two components system?</vt:lpstr>
      <vt:lpstr>HID communications</vt:lpstr>
      <vt:lpstr>AES-256 encryption / decryption</vt:lpstr>
      <vt:lpstr>AES-256 encryption / decryption</vt:lpstr>
      <vt:lpstr>Random number generator - AVREntropy</vt:lpstr>
      <vt:lpstr>Smartcard – AT88SC102 (ATMEL)</vt:lpstr>
      <vt:lpstr>Back to Hackaday…</vt:lpstr>
      <vt:lpstr>An open community driven project</vt:lpstr>
      <vt:lpstr>First step: project name…</vt:lpstr>
      <vt:lpstr>Management infrastructure</vt:lpstr>
      <vt:lpstr>Management infrastructure</vt:lpstr>
      <vt:lpstr>First prototype</vt:lpstr>
      <vt:lpstr>Designed cases</vt:lpstr>
      <vt:lpstr>Current state</vt:lpstr>
      <vt:lpstr>Final slide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Hackaday Community Offline Password Keeper</dc:title>
  <dc:creator>Mathieu</dc:creator>
  <cp:lastModifiedBy>Mathieu</cp:lastModifiedBy>
  <cp:revision>35</cp:revision>
  <dcterms:created xsi:type="dcterms:W3CDTF">2014-02-15T14:22:17Z</dcterms:created>
  <dcterms:modified xsi:type="dcterms:W3CDTF">2014-02-23T21:01:53Z</dcterms:modified>
</cp:coreProperties>
</file>